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7" r:id="rId1"/>
  </p:sldMasterIdLst>
  <p:sldIdLst>
    <p:sldId id="259" r:id="rId2"/>
    <p:sldId id="258" r:id="rId3"/>
    <p:sldId id="262" r:id="rId4"/>
    <p:sldId id="263" r:id="rId5"/>
    <p:sldId id="264" r:id="rId6"/>
    <p:sldId id="267" r:id="rId7"/>
    <p:sldId id="257" r:id="rId8"/>
    <p:sldId id="265" r:id="rId9"/>
    <p:sldId id="266" r:id="rId10"/>
    <p:sldId id="256" r:id="rId11"/>
    <p:sldId id="261" r:id="rId12"/>
    <p:sldId id="268" r:id="rId13"/>
    <p:sldId id="269" r:id="rId14"/>
    <p:sldId id="270" r:id="rId15"/>
    <p:sldId id="271" r:id="rId16"/>
    <p:sldId id="27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74" d="100"/>
          <a:sy n="74" d="100"/>
        </p:scale>
        <p:origin x="340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D2348-1CDC-4F42-891B-F0AF85845C50}" type="datetimeFigureOut">
              <a:rPr lang="en-IN" smtClean="0"/>
              <a:t>28-09-2024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953490D-4538-41F6-945A-F5F913BB13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22686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D2348-1CDC-4F42-891B-F0AF85845C50}" type="datetimeFigureOut">
              <a:rPr lang="en-IN" smtClean="0"/>
              <a:t>28-09-2024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953490D-4538-41F6-945A-F5F913BB13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67558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D2348-1CDC-4F42-891B-F0AF85845C50}" type="datetimeFigureOut">
              <a:rPr lang="en-IN" smtClean="0"/>
              <a:t>28-09-2024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953490D-4538-41F6-945A-F5F913BB133E}" type="slidenum">
              <a:rPr lang="en-IN" smtClean="0"/>
              <a:t>‹#›</a:t>
            </a:fld>
            <a:endParaRPr lang="en-IN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1177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D2348-1CDC-4F42-891B-F0AF85845C50}" type="datetimeFigureOut">
              <a:rPr lang="en-IN" smtClean="0"/>
              <a:t>28-09-2024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953490D-4538-41F6-945A-F5F913BB13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257118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D2348-1CDC-4F42-891B-F0AF85845C50}" type="datetimeFigureOut">
              <a:rPr lang="en-IN" smtClean="0"/>
              <a:t>28-09-2024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953490D-4538-41F6-945A-F5F913BB133E}" type="slidenum">
              <a:rPr lang="en-IN" smtClean="0"/>
              <a:t>‹#›</a:t>
            </a:fld>
            <a:endParaRPr lang="en-IN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175812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D2348-1CDC-4F42-891B-F0AF85845C50}" type="datetimeFigureOut">
              <a:rPr lang="en-IN" smtClean="0"/>
              <a:t>28-09-2024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953490D-4538-41F6-945A-F5F913BB13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14236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D2348-1CDC-4F42-891B-F0AF85845C50}" type="datetimeFigureOut">
              <a:rPr lang="en-IN" smtClean="0"/>
              <a:t>28-09-2024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3490D-4538-41F6-945A-F5F913BB13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36232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D2348-1CDC-4F42-891B-F0AF85845C50}" type="datetimeFigureOut">
              <a:rPr lang="en-IN" smtClean="0"/>
              <a:t>28-09-2024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3490D-4538-41F6-945A-F5F913BB13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179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D2348-1CDC-4F42-891B-F0AF85845C50}" type="datetimeFigureOut">
              <a:rPr lang="en-IN" smtClean="0"/>
              <a:t>28-09-2024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3490D-4538-41F6-945A-F5F913BB13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91767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D2348-1CDC-4F42-891B-F0AF85845C50}" type="datetimeFigureOut">
              <a:rPr lang="en-IN" smtClean="0"/>
              <a:t>28-09-2024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953490D-4538-41F6-945A-F5F913BB13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98624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D2348-1CDC-4F42-891B-F0AF85845C50}" type="datetimeFigureOut">
              <a:rPr lang="en-IN" smtClean="0"/>
              <a:t>28-09-2024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953490D-4538-41F6-945A-F5F913BB13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9277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D2348-1CDC-4F42-891B-F0AF85845C50}" type="datetimeFigureOut">
              <a:rPr lang="en-IN" smtClean="0"/>
              <a:t>28-09-2024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953490D-4538-41F6-945A-F5F913BB13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07828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D2348-1CDC-4F42-891B-F0AF85845C50}" type="datetimeFigureOut">
              <a:rPr lang="en-IN" smtClean="0"/>
              <a:t>28-09-2024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3490D-4538-41F6-945A-F5F913BB13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5451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D2348-1CDC-4F42-891B-F0AF85845C50}" type="datetimeFigureOut">
              <a:rPr lang="en-IN" smtClean="0"/>
              <a:t>28-09-2024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3490D-4538-41F6-945A-F5F913BB13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12282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D2348-1CDC-4F42-891B-F0AF85845C50}" type="datetimeFigureOut">
              <a:rPr lang="en-IN" smtClean="0"/>
              <a:t>28-09-2024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53490D-4538-41F6-945A-F5F913BB13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17033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D2348-1CDC-4F42-891B-F0AF85845C50}" type="datetimeFigureOut">
              <a:rPr lang="en-IN" smtClean="0"/>
              <a:t>28-09-2024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953490D-4538-41F6-945A-F5F913BB13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2917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FD2348-1CDC-4F42-891B-F0AF85845C50}" type="datetimeFigureOut">
              <a:rPr lang="en-IN" smtClean="0"/>
              <a:t>28-09-2024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953490D-4538-41F6-945A-F5F913BB133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067387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  <p:sldLayoutId id="2147483721" r:id="rId14"/>
    <p:sldLayoutId id="2147483722" r:id="rId15"/>
    <p:sldLayoutId id="214748372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66E45E6-AF88-7250-30AD-8453A5DC22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676" y="247206"/>
            <a:ext cx="11450648" cy="6363588"/>
          </a:xfrm>
          <a:prstGeom prst="rect">
            <a:avLst/>
          </a:prstGeom>
        </p:spPr>
      </p:pic>
      <p:pic>
        <p:nvPicPr>
          <p:cNvPr id="25" name="Audio 24">
            <a:hlinkClick r:id="" action="ppaction://media"/>
            <a:extLst>
              <a:ext uri="{FF2B5EF4-FFF2-40B4-BE49-F238E27FC236}">
                <a16:creationId xmlns:a16="http://schemas.microsoft.com/office/drawing/2014/main" id="{B6781DE0-E613-E391-48EC-98EF6C2C23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2602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537"/>
    </mc:Choice>
    <mc:Fallback>
      <p:transition spd="slow" advTm="105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2509DC-9F61-A081-77D2-9437C7627C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1924" y="164411"/>
            <a:ext cx="11634983" cy="6555566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397B81B-A21B-9DAA-F02A-275994E87EB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433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99"/>
    </mc:Choice>
    <mc:Fallback>
      <p:transition spd="slow" advTm="49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1808502-D157-91B4-4D47-C6610BF12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 Group Vs Policy Preference </a:t>
            </a:r>
            <a:endParaRPr lang="en-IN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17256CE-9F08-2D40-48E5-1B046B7A89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POL4321HEL</a:t>
            </a:r>
            <a:r>
              <a:rPr lang="en-US" dirty="0"/>
              <a:t> has the highest number of customers (4,434), especially among the </a:t>
            </a:r>
            <a:r>
              <a:rPr lang="en-US" b="1" dirty="0"/>
              <a:t>31-40</a:t>
            </a:r>
            <a:r>
              <a:rPr lang="en-US" dirty="0"/>
              <a:t> age group.</a:t>
            </a:r>
          </a:p>
          <a:p>
            <a:r>
              <a:rPr lang="en-US" dirty="0"/>
              <a:t>Younger customers (</a:t>
            </a:r>
            <a:r>
              <a:rPr lang="en-US" b="1" dirty="0"/>
              <a:t>18-24</a:t>
            </a:r>
            <a:r>
              <a:rPr lang="en-US" dirty="0"/>
              <a:t>) prefer </a:t>
            </a:r>
            <a:r>
              <a:rPr lang="en-US" b="1" dirty="0"/>
              <a:t>POL4321HEL.</a:t>
            </a:r>
          </a:p>
          <a:p>
            <a:r>
              <a:rPr lang="en-US" dirty="0"/>
              <a:t>Older customers (</a:t>
            </a:r>
            <a:r>
              <a:rPr lang="en-US" b="1" dirty="0"/>
              <a:t>65+</a:t>
            </a:r>
            <a:r>
              <a:rPr lang="en-US" dirty="0"/>
              <a:t>) prefer </a:t>
            </a:r>
            <a:r>
              <a:rPr lang="en-US" b="1" dirty="0"/>
              <a:t>POL2005HEL.</a:t>
            </a:r>
            <a:endParaRPr lang="en-US" dirty="0"/>
          </a:p>
          <a:p>
            <a:r>
              <a:rPr lang="en-US" b="1" dirty="0"/>
              <a:t>POL1048HEL</a:t>
            </a:r>
            <a:r>
              <a:rPr lang="en-US" dirty="0"/>
              <a:t> has the lowest number of customers (1,668).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8497FEB1-185B-C432-7138-A82E32574E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3227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311"/>
    </mc:Choice>
    <mc:Fallback>
      <p:transition spd="slow" advTm="163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004A7-82D6-1545-5BC5-3C11366366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Sales Mode by Age Group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274609-EA0A-7E0D-BD80-259670546B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Offline-Agent</a:t>
            </a:r>
            <a:r>
              <a:rPr lang="en-US" dirty="0"/>
              <a:t> sales dominate across all age groups, especially for </a:t>
            </a:r>
            <a:r>
              <a:rPr lang="en-US" b="1" dirty="0"/>
              <a:t>31-40</a:t>
            </a:r>
            <a:r>
              <a:rPr lang="en-US" dirty="0"/>
              <a:t> (5,914) and </a:t>
            </a:r>
            <a:r>
              <a:rPr lang="en-US" b="1" dirty="0"/>
              <a:t>41-50 </a:t>
            </a:r>
            <a:r>
              <a:rPr lang="en-US" dirty="0"/>
              <a:t>(3,019).</a:t>
            </a:r>
          </a:p>
          <a:p>
            <a:r>
              <a:rPr lang="en-US" b="1" dirty="0"/>
              <a:t>Online (Website and App) </a:t>
            </a:r>
            <a:r>
              <a:rPr lang="en-US" dirty="0"/>
              <a:t>sales are significantly lower across all age groups, suggesting room for digital sales growth, especially with younger demographics like </a:t>
            </a:r>
            <a:r>
              <a:rPr lang="en-US" b="1" dirty="0"/>
              <a:t>18-24</a:t>
            </a:r>
            <a:r>
              <a:rPr lang="en-US" dirty="0"/>
              <a:t> and</a:t>
            </a:r>
            <a:r>
              <a:rPr lang="en-US" b="1" dirty="0"/>
              <a:t> 25-30</a:t>
            </a:r>
            <a:r>
              <a:rPr lang="en-US" dirty="0"/>
              <a:t>.</a:t>
            </a:r>
          </a:p>
          <a:p>
            <a:r>
              <a:rPr lang="en-US" dirty="0"/>
              <a:t>Offline-direct sales are also low despite of good performance of Offline-Agent performance.</a:t>
            </a:r>
            <a:endParaRPr lang="en-IN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10402DAD-44AA-3858-ACCF-8E376CBEF7C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2116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994"/>
    </mc:Choice>
    <mc:Fallback>
      <p:transition spd="slow" advTm="209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A49A0A1C-2E4F-C1C5-BFA8-475197692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Customer Breakdown by Age Group</a:t>
            </a:r>
            <a:endParaRPr lang="en-IN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23BE4840-3DA2-E40C-A7C1-97B52C2F48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31-40</a:t>
            </a:r>
            <a:r>
              <a:rPr lang="en-US" dirty="0"/>
              <a:t> age group dominates with 11K customers.</a:t>
            </a:r>
          </a:p>
          <a:p>
            <a:r>
              <a:rPr lang="en-US" b="1" dirty="0"/>
              <a:t>41-50</a:t>
            </a:r>
            <a:r>
              <a:rPr lang="en-US" dirty="0"/>
              <a:t> age group follows with 5.4K customers.</a:t>
            </a:r>
          </a:p>
          <a:p>
            <a:r>
              <a:rPr lang="en-US" dirty="0"/>
              <a:t>Smaller customer bases for </a:t>
            </a:r>
            <a:r>
              <a:rPr lang="en-US" b="1" dirty="0"/>
              <a:t>18-24</a:t>
            </a:r>
            <a:r>
              <a:rPr lang="en-US" dirty="0"/>
              <a:t> and </a:t>
            </a:r>
            <a:r>
              <a:rPr lang="en-US" b="1" dirty="0"/>
              <a:t>65+ </a:t>
            </a:r>
            <a:r>
              <a:rPr lang="en-US" dirty="0"/>
              <a:t>offer growth opportunities.</a:t>
            </a:r>
            <a:endParaRPr lang="en-IN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0E82E59-FCA9-EB4F-3649-CB8094A29C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4013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590"/>
    </mc:Choice>
    <mc:Fallback>
      <p:transition spd="slow" advTm="125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AFB66-2DAA-548B-9A0D-6D5C46C73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 Group vs. Expected Settlements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5DD73B-D6F9-0BFD-F0AD-148DBAFB3E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31-40 </a:t>
            </a:r>
            <a:r>
              <a:rPr lang="en-US" dirty="0"/>
              <a:t>group expected settlements: $516.7M.</a:t>
            </a:r>
          </a:p>
          <a:p>
            <a:r>
              <a:rPr lang="en-US" b="1" dirty="0"/>
              <a:t>41-50 </a:t>
            </a:r>
            <a:r>
              <a:rPr lang="en-US" dirty="0"/>
              <a:t>group: $338.33M.</a:t>
            </a:r>
          </a:p>
          <a:p>
            <a:r>
              <a:rPr lang="en-US" b="1" dirty="0"/>
              <a:t>51-60 </a:t>
            </a:r>
            <a:r>
              <a:rPr lang="en-US" dirty="0"/>
              <a:t>group: $259.27M.</a:t>
            </a:r>
          </a:p>
          <a:p>
            <a:r>
              <a:rPr lang="en-US" b="1" dirty="0"/>
              <a:t>65+ </a:t>
            </a:r>
            <a:r>
              <a:rPr lang="en-US" dirty="0"/>
              <a:t>group: $331.77M.</a:t>
            </a:r>
          </a:p>
          <a:p>
            <a:r>
              <a:rPr lang="en-US" dirty="0"/>
              <a:t>Target younger and older demographics to balance risk and growth.</a:t>
            </a:r>
            <a:endParaRPr lang="en-IN" dirty="0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C965F714-D6B4-6C5D-5FF3-F39735A6AA5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70405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573"/>
    </mc:Choice>
    <mc:Fallback>
      <p:transition spd="slow" advTm="95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DF930-5D34-AE7D-3AF9-7304855C8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Trend Chart by Age Group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C14F52-1B04-98A8-E562-F31ACA0BC0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Spike in </a:t>
            </a:r>
            <a:r>
              <a:rPr lang="en-US" b="1" dirty="0"/>
              <a:t>March 2023 </a:t>
            </a:r>
            <a:r>
              <a:rPr lang="en-US" dirty="0"/>
              <a:t>across all age groups followed by a dip in April.</a:t>
            </a:r>
          </a:p>
          <a:p>
            <a:r>
              <a:rPr lang="en-US" dirty="0"/>
              <a:t>If a marketing or policy campaign ran in March, this spike could validate its success.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D72C7BB-D18C-EBE3-5478-12374A4C3A5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6532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656"/>
    </mc:Choice>
    <mc:Fallback>
      <p:transition spd="slow" advTm="136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D345FF1-F6FC-505C-DB74-0C849658C7E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pPr algn="ctr"/>
            <a:br>
              <a:rPr lang="en-IN" dirty="0"/>
            </a:br>
            <a:br>
              <a:rPr lang="en-IN" dirty="0"/>
            </a:br>
            <a:br>
              <a:rPr lang="en-IN" dirty="0"/>
            </a:br>
            <a:br>
              <a:rPr lang="en-IN" dirty="0"/>
            </a:br>
            <a:br>
              <a:rPr lang="en-IN" dirty="0"/>
            </a:br>
            <a:r>
              <a:rPr lang="en-IN" dirty="0"/>
              <a:t>Thanks for watching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660A58C7-BF6A-C5E1-A179-222A7F8F0F7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3856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32"/>
    </mc:Choice>
    <mc:Fallback>
      <p:transition spd="slow" advTm="22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Uploaded image">
            <a:extLst>
              <a:ext uri="{FF2B5EF4-FFF2-40B4-BE49-F238E27FC236}">
                <a16:creationId xmlns:a16="http://schemas.microsoft.com/office/drawing/2014/main" id="{2CCA33D9-094D-8024-2C01-5984155241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309" y="203798"/>
            <a:ext cx="11492304" cy="6464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BF0A81BE-53E8-82C1-D599-DEC3813E7CD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439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011"/>
    </mc:Choice>
    <mc:Fallback>
      <p:transition spd="slow" advTm="180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E83FFEB-76A1-46D1-0726-54E1FB0C5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Customers and Revenue by City</a:t>
            </a:r>
            <a:endParaRPr lang="en-IN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018B51F-B098-79C2-6049-10C2DC6439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Delhi NCR </a:t>
            </a:r>
            <a:r>
              <a:rPr lang="en-US" dirty="0"/>
              <a:t>is the best performing city (11,007 customers, 402M revenue).</a:t>
            </a:r>
          </a:p>
          <a:p>
            <a:r>
              <a:rPr lang="en-US" b="1" dirty="0"/>
              <a:t>Indore</a:t>
            </a:r>
            <a:r>
              <a:rPr lang="en-US" dirty="0"/>
              <a:t> is the worst performing city (2,096 customers, 81M revenue).</a:t>
            </a:r>
          </a:p>
          <a:p>
            <a:r>
              <a:rPr lang="en-US" dirty="0"/>
              <a:t>Emphasize Delhi NCR's dominance in both customer acquisition and revenue.</a:t>
            </a:r>
          </a:p>
          <a:p>
            <a:r>
              <a:rPr lang="en-US" dirty="0"/>
              <a:t>On the other cities Chennai, Hyderabad, Indore and Mumbai should improve their strategies.</a:t>
            </a:r>
            <a:endParaRPr lang="en-IN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65DD53BF-005F-8432-7760-81C229B72CC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8889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947"/>
    </mc:Choice>
    <mc:Fallback>
      <p:transition spd="slow" advTm="159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7C347-3103-8BDD-2E77-FD92D05A6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Customer and Revenue by Age Group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E702CF-3D4D-ACEA-AE6D-608B5D8B14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31-40 </a:t>
            </a:r>
            <a:r>
              <a:rPr lang="en-US" dirty="0"/>
              <a:t>age group is the highest contributor (10,977 customers, 336M revenue).</a:t>
            </a:r>
          </a:p>
          <a:p>
            <a:r>
              <a:rPr lang="en-US" b="1" dirty="0"/>
              <a:t>65+ </a:t>
            </a:r>
            <a:r>
              <a:rPr lang="en-US" dirty="0"/>
              <a:t>age group is contributing lowest customers 2,069.</a:t>
            </a:r>
          </a:p>
          <a:p>
            <a:r>
              <a:rPr lang="en-US" b="1" dirty="0"/>
              <a:t>18-24</a:t>
            </a:r>
            <a:r>
              <a:rPr lang="en-US" dirty="0"/>
              <a:t> age group is contributing lowest revenue 31M.</a:t>
            </a:r>
          </a:p>
          <a:p>
            <a:r>
              <a:rPr lang="en-US" dirty="0"/>
              <a:t>The working-age group drives the majority of revenue, an important segment for future strategies.</a:t>
            </a:r>
            <a:endParaRPr lang="en-IN" dirty="0"/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0D4674E6-3C12-744E-8452-E35BD0E2EB2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8592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014"/>
    </mc:Choice>
    <mc:Fallback>
      <p:transition spd="slow" advTm="180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8AE72-B36C-BAE8-F5C8-FD56D71683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Revenue Trends by Month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DACF18-CC0F-BFFC-E20E-7AE911B8AE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Line graph showing monthly revenue from Nov 2022 to Apr 2023.</a:t>
            </a:r>
          </a:p>
          <a:p>
            <a:r>
              <a:rPr lang="en-US" dirty="0"/>
              <a:t>Emphasize the spike in </a:t>
            </a:r>
            <a:r>
              <a:rPr lang="en-US" b="1" dirty="0"/>
              <a:t>March 2023 </a:t>
            </a:r>
            <a:r>
              <a:rPr lang="en-US" dirty="0"/>
              <a:t>to 264M and the decline to 154M in </a:t>
            </a:r>
            <a:r>
              <a:rPr lang="en-US" b="1" dirty="0"/>
              <a:t>April 2023</a:t>
            </a:r>
            <a:r>
              <a:rPr lang="en-US" dirty="0"/>
              <a:t>.</a:t>
            </a:r>
          </a:p>
          <a:p>
            <a:r>
              <a:rPr lang="en-US" dirty="0"/>
              <a:t>Shield Insurance should identify the factors contributing to the March 2023 spike and why April dropped.</a:t>
            </a:r>
            <a:endParaRPr lang="en-IN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6D1667E3-C336-6002-3EA9-BD9174463E4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145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043"/>
    </mc:Choice>
    <mc:Fallback>
      <p:transition spd="slow" advTm="120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8AE72-B36C-BAE8-F5C8-FD56D71683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Customers Trends by Month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DACF18-CC0F-BFFC-E20E-7AE911B8AE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Line graph showing customers trend from Nov 2022 to Apr 2023.</a:t>
            </a:r>
          </a:p>
          <a:p>
            <a:r>
              <a:rPr lang="en-US" dirty="0"/>
              <a:t>Emphasize the spike in </a:t>
            </a:r>
            <a:r>
              <a:rPr lang="en-US" b="1" dirty="0"/>
              <a:t>March 2023 </a:t>
            </a:r>
            <a:r>
              <a:rPr lang="en-US" dirty="0"/>
              <a:t>to 7.1K and the decline to 4.1K in </a:t>
            </a:r>
            <a:r>
              <a:rPr lang="en-US" b="1" dirty="0"/>
              <a:t>April 2023</a:t>
            </a:r>
            <a:r>
              <a:rPr lang="en-US" dirty="0"/>
              <a:t>.</a:t>
            </a:r>
          </a:p>
          <a:p>
            <a:r>
              <a:rPr lang="en-US" dirty="0"/>
              <a:t>Shield Insurance should identify the factors contributing to the March 2023 spike and why April dropped.</a:t>
            </a:r>
            <a:endParaRPr lang="en-IN" dirty="0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ACAA8EF4-F61B-4045-541D-0CD35948D6E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4749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767"/>
    </mc:Choice>
    <mc:Fallback>
      <p:transition spd="slow" advTm="87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bg2">
                <a:tint val="90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Uploaded image">
            <a:extLst>
              <a:ext uri="{FF2B5EF4-FFF2-40B4-BE49-F238E27FC236}">
                <a16:creationId xmlns:a16="http://schemas.microsoft.com/office/drawing/2014/main" id="{9BD3FBD5-A73D-6052-6698-05CD684594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475" y="214313"/>
            <a:ext cx="11449050" cy="6429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1470908F-DA71-715B-10B2-EC391E5D1B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484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47"/>
    </mc:Choice>
    <mc:Fallback>
      <p:transition spd="slow" advTm="50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CAC9D-1043-F6F2-8744-58B6DBC78E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Customer and Revenue by Sales Mode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D273B2-BC57-869C-980C-8A3EC10F3C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Customers :</a:t>
            </a:r>
          </a:p>
          <a:p>
            <a:r>
              <a:rPr lang="en-US" dirty="0"/>
              <a:t>The Offline-Agent mode accounts for 55.41% of customers, followed by:</a:t>
            </a:r>
          </a:p>
          <a:p>
            <a:r>
              <a:rPr lang="en-US" dirty="0"/>
              <a:t>Online-App: 16.03%, Offline-Direct: 15.86%, Online-Website: 12.7%.</a:t>
            </a:r>
          </a:p>
          <a:p>
            <a:pPr marL="0" indent="0">
              <a:buNone/>
            </a:pPr>
            <a:r>
              <a:rPr lang="en-US" b="1" dirty="0"/>
              <a:t>Revenue :</a:t>
            </a:r>
          </a:p>
          <a:p>
            <a:r>
              <a:rPr lang="en-US" dirty="0"/>
              <a:t>Offline-Agent also leads with 55.67% of revenue, followed by:</a:t>
            </a:r>
          </a:p>
          <a:p>
            <a:r>
              <a:rPr lang="en-US" dirty="0"/>
              <a:t>Online-App: 16.27%, Offline-Direct: 15.46%, Online-Website: 12.6%</a:t>
            </a:r>
          </a:p>
          <a:p>
            <a:r>
              <a:rPr lang="en-US" dirty="0"/>
              <a:t>The </a:t>
            </a:r>
            <a:r>
              <a:rPr lang="en-US" b="1" dirty="0"/>
              <a:t>Offline-Agent</a:t>
            </a:r>
            <a:r>
              <a:rPr lang="en-US" dirty="0"/>
              <a:t> channel dominates both customer acquisition and revenue generation, indicating that traditional sales methods are still crucial for the business.</a:t>
            </a:r>
            <a:endParaRPr lang="en-IN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A1361ADC-3D69-0D59-BE8A-E4143276D0C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186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479"/>
    </mc:Choice>
    <mc:Fallback>
      <p:transition spd="slow" advTm="154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9EBD6-52C3-4FDC-2332-1311FD388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Revenue Trends by Sales Mode Over Time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4A5165-4D64-AF4E-E862-72323D7F52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Offline-Agent </a:t>
            </a:r>
            <a:r>
              <a:rPr lang="en-US" dirty="0"/>
              <a:t>has the highest revenue with a sharp peak in </a:t>
            </a:r>
            <a:r>
              <a:rPr lang="en-US" b="1" dirty="0"/>
              <a:t>Mar 2023</a:t>
            </a:r>
            <a:r>
              <a:rPr lang="en-US" dirty="0"/>
              <a:t>.</a:t>
            </a:r>
          </a:p>
          <a:p>
            <a:r>
              <a:rPr lang="en-US" dirty="0"/>
              <a:t>The</a:t>
            </a:r>
            <a:r>
              <a:rPr lang="en-US" b="1" dirty="0"/>
              <a:t> Online-App </a:t>
            </a:r>
            <a:r>
              <a:rPr lang="en-US" dirty="0"/>
              <a:t>and </a:t>
            </a:r>
            <a:r>
              <a:rPr lang="en-US" b="1" dirty="0"/>
              <a:t>Online-Website </a:t>
            </a:r>
            <a:r>
              <a:rPr lang="en-US" dirty="0"/>
              <a:t>channels show steady growth but contribute less overall compared to Offline-Agent.</a:t>
            </a:r>
          </a:p>
          <a:p>
            <a:r>
              <a:rPr lang="en-US" dirty="0"/>
              <a:t>The </a:t>
            </a:r>
            <a:r>
              <a:rPr lang="en-US" b="1" dirty="0"/>
              <a:t>Offline-Agent </a:t>
            </a:r>
            <a:r>
              <a:rPr lang="en-US" dirty="0"/>
              <a:t>channel experienced significant growth in March, while the online sales modes (app and website) show gradual growth, potentially indicating an area for further digital expansion.</a:t>
            </a:r>
            <a:endParaRPr lang="en-IN" dirty="0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2410D43D-2015-57CB-11AB-8A26644B18F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085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592"/>
    </mc:Choice>
    <mc:Fallback>
      <p:transition spd="slow" advTm="195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TM02892315[[fn=Wisp]]</Template>
  <TotalTime>186</TotalTime>
  <Words>602</Words>
  <Application>Microsoft Office PowerPoint</Application>
  <PresentationFormat>Widescreen</PresentationFormat>
  <Paragraphs>53</Paragraphs>
  <Slides>16</Slides>
  <Notes>0</Notes>
  <HiddenSlides>0</HiddenSlides>
  <MMClips>16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Century Gothic</vt:lpstr>
      <vt:lpstr>Wingdings 3</vt:lpstr>
      <vt:lpstr>Wisp</vt:lpstr>
      <vt:lpstr>PowerPoint Presentation</vt:lpstr>
      <vt:lpstr>PowerPoint Presentation</vt:lpstr>
      <vt:lpstr>Customers and Revenue by City</vt:lpstr>
      <vt:lpstr>Customer and Revenue by Age Group</vt:lpstr>
      <vt:lpstr>Revenue Trends by Month</vt:lpstr>
      <vt:lpstr>Customers Trends by Month</vt:lpstr>
      <vt:lpstr>PowerPoint Presentation</vt:lpstr>
      <vt:lpstr>Customer and Revenue by Sales Mode</vt:lpstr>
      <vt:lpstr>Revenue Trends by Sales Mode Over Time</vt:lpstr>
      <vt:lpstr>PowerPoint Presentation</vt:lpstr>
      <vt:lpstr>Age Group Vs Policy Preference </vt:lpstr>
      <vt:lpstr>Sales Mode by Age Group</vt:lpstr>
      <vt:lpstr>Customer Breakdown by Age Group</vt:lpstr>
      <vt:lpstr>Age Group vs. Expected Settlements</vt:lpstr>
      <vt:lpstr>Trend Chart by Age Group</vt:lpstr>
      <vt:lpstr>     Thanks for watching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Nivedita .</dc:creator>
  <cp:lastModifiedBy>Nivedita .</cp:lastModifiedBy>
  <cp:revision>3</cp:revision>
  <dcterms:created xsi:type="dcterms:W3CDTF">2024-09-27T06:35:20Z</dcterms:created>
  <dcterms:modified xsi:type="dcterms:W3CDTF">2024-09-28T09:18:36Z</dcterms:modified>
</cp:coreProperties>
</file>

<file path=docProps/thumbnail.jpeg>
</file>